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3" d="100"/>
          <a:sy n="43" d="100"/>
        </p:scale>
        <p:origin x="-114" y="-57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C5B5B55-ABC7-4D5A-8B3B-3783C63F400F}" type="datetimeFigureOut">
              <a:rPr lang="en-US" smtClean="0"/>
              <a:t>4/11/2012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5B5B55-ABC7-4D5A-8B3B-3783C63F400F}" type="datetimeFigureOut">
              <a:rPr lang="en-US" smtClean="0"/>
              <a:t>4/11/2012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5B5B55-ABC7-4D5A-8B3B-3783C63F400F}" type="datetimeFigureOut">
              <a:rPr lang="en-US" smtClean="0"/>
              <a:t>4/11/2012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6C5B5B55-ABC7-4D5A-8B3B-3783C63F400F}" type="datetimeFigureOut">
              <a:rPr lang="en-US" smtClean="0"/>
              <a:t>4/11/2012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5B5B55-ABC7-4D5A-8B3B-3783C63F400F}" type="datetimeFigureOut">
              <a:rPr lang="en-US" smtClean="0"/>
              <a:t>4/11/2012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C5B5B55-ABC7-4D5A-8B3B-3783C63F400F}" type="datetimeFigureOut">
              <a:rPr lang="en-US" smtClean="0"/>
              <a:t>4/11/2012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5B5B55-ABC7-4D5A-8B3B-3783C63F400F}" type="datetimeFigureOut">
              <a:rPr lang="en-US" smtClean="0"/>
              <a:t>4/11/2012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5B5B55-ABC7-4D5A-8B3B-3783C63F400F}" type="datetimeFigureOut">
              <a:rPr lang="en-US" smtClean="0"/>
              <a:t>4/11/2012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5B5B55-ABC7-4D5A-8B3B-3783C63F400F}" type="datetimeFigureOut">
              <a:rPr lang="en-US" smtClean="0"/>
              <a:t>4/11/2012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B5B55-ABC7-4D5A-8B3B-3783C63F400F}" type="datetimeFigureOut">
              <a:rPr lang="en-US" smtClean="0"/>
              <a:t>4/11/2012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FDDF9-2715-45CC-9C05-A03ECD76BBE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B5B55-ABC7-4D5A-8B3B-3783C63F400F}" type="datetimeFigureOut">
              <a:rPr lang="en-US" smtClean="0"/>
              <a:t>4/11/2012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FDDF9-2715-45CC-9C05-A03ECD76BBEE}" type="slidenum">
              <a:rPr lang="en-US" smtClean="0"/>
              <a:t>‹#›</a:t>
            </a:fld>
            <a:endParaRPr lang="en-US"/>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6C5B5B55-ABC7-4D5A-8B3B-3783C63F400F}" type="datetimeFigureOut">
              <a:rPr lang="en-US" smtClean="0"/>
              <a:t>4/11/2012</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F43FDDF9-2715-45CC-9C05-A03ECD76BBEE}" type="slidenum">
              <a:rPr lang="en-US" smtClean="0"/>
              <a:t>‹#›</a:t>
            </a:fld>
            <a:endParaRPr lang="en-US"/>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youtube.com/watch?v=U3SZKJVKRxQ&amp;feature=related"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484632" fontAlgn="auto">
              <a:spcAft>
                <a:spcPts val="0"/>
              </a:spcAft>
              <a:defRPr/>
            </a:pPr>
            <a:r>
              <a:rPr lang="en-US" dirty="0" smtClean="0">
                <a:solidFill>
                  <a:schemeClr val="accent1">
                    <a:tint val="83000"/>
                    <a:satMod val="150000"/>
                  </a:schemeClr>
                </a:solidFill>
              </a:rPr>
              <a:t>The Biosphere</a:t>
            </a:r>
            <a:endParaRPr lang="en-US" dirty="0">
              <a:solidFill>
                <a:schemeClr val="accent1">
                  <a:tint val="83000"/>
                  <a:satMod val="150000"/>
                </a:schemeClr>
              </a:solidFill>
            </a:endParaRPr>
          </a:p>
        </p:txBody>
      </p:sp>
      <p:sp>
        <p:nvSpPr>
          <p:cNvPr id="3" name="Subtitle 2"/>
          <p:cNvSpPr>
            <a:spLocks noGrp="1"/>
          </p:cNvSpPr>
          <p:nvPr>
            <p:ph type="subTitle" idx="1"/>
          </p:nvPr>
        </p:nvSpPr>
        <p:spPr/>
        <p:txBody>
          <a:bodyPr>
            <a:normAutofit/>
          </a:bodyPr>
          <a:lstStyle/>
          <a:p>
            <a:pPr fontAlgn="auto">
              <a:spcAft>
                <a:spcPts val="0"/>
              </a:spcAft>
              <a:buFont typeface="Wingdings 2"/>
              <a:buNone/>
              <a:defRPr/>
            </a:pPr>
            <a:r>
              <a:rPr lang="en-US" dirty="0" smtClean="0"/>
              <a:t>Topic #14</a:t>
            </a:r>
            <a:endParaRPr lang="en-US" dirty="0"/>
          </a:p>
        </p:txBody>
      </p:sp>
      <p:pic>
        <p:nvPicPr>
          <p:cNvPr id="9220" name="Picture 3" descr="The_Earth_seen_from_Apollo_17.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457200"/>
            <a:ext cx="2819400" cy="282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661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Nitrogen Cycle</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a:bodyPr>
          <a:lstStyle/>
          <a:p>
            <a:pPr marL="448056" indent="-384048" fontAlgn="auto">
              <a:spcAft>
                <a:spcPts val="0"/>
              </a:spcAft>
              <a:buFont typeface="Wingdings 2"/>
              <a:buChar char=""/>
              <a:defRPr/>
            </a:pPr>
            <a:r>
              <a:rPr lang="en-US" dirty="0" smtClean="0"/>
              <a:t>Nitrogen is a major component of proteins, and nucleic acids.</a:t>
            </a:r>
          </a:p>
          <a:p>
            <a:pPr marL="448056" indent="-384048" fontAlgn="auto">
              <a:spcAft>
                <a:spcPts val="0"/>
              </a:spcAft>
              <a:buFont typeface="Wingdings 2"/>
              <a:buChar char=""/>
              <a:defRPr/>
            </a:pPr>
            <a:endParaRPr lang="en-US" dirty="0" smtClean="0"/>
          </a:p>
          <a:p>
            <a:pPr marL="448056" indent="-384048" fontAlgn="auto">
              <a:spcAft>
                <a:spcPts val="0"/>
              </a:spcAft>
              <a:buFont typeface="Wingdings 2"/>
              <a:buChar char=""/>
              <a:defRPr/>
            </a:pPr>
            <a:r>
              <a:rPr lang="en-US" dirty="0" smtClean="0"/>
              <a:t>It is transferred by the nitrogen cycle…bacteria play a huge role by undergoing </a:t>
            </a:r>
            <a:r>
              <a:rPr lang="en-US" b="1" i="1" dirty="0" smtClean="0"/>
              <a:t>carbon fixation </a:t>
            </a:r>
            <a:r>
              <a:rPr lang="en-US" dirty="0" smtClean="0"/>
              <a:t>(nitrogen gas is the most prominent source of nitrogen on Earth and certain types of bacteria take the gas and turn it into ammonia which can be used by other living things)</a:t>
            </a:r>
          </a:p>
          <a:p>
            <a:pPr marL="448056" indent="-384048" fontAlgn="auto">
              <a:spcAft>
                <a:spcPts val="0"/>
              </a:spcAft>
              <a:buFont typeface="Wingdings 2"/>
              <a:buChar char=""/>
              <a:defRPr/>
            </a:pPr>
            <a:endParaRPr lang="en-US" dirty="0" smtClean="0"/>
          </a:p>
          <a:p>
            <a:pPr marL="448056" indent="-384048" fontAlgn="auto">
              <a:spcAft>
                <a:spcPts val="0"/>
              </a:spcAft>
              <a:buFont typeface="Wingdings 2"/>
              <a:buChar char=""/>
              <a:defRPr/>
            </a:pPr>
            <a:endParaRPr lang="en-US" dirty="0"/>
          </a:p>
        </p:txBody>
      </p:sp>
    </p:spTree>
    <p:extLst>
      <p:ext uri="{BB962C8B-B14F-4D97-AF65-F5344CB8AC3E}">
        <p14:creationId xmlns:p14="http://schemas.microsoft.com/office/powerpoint/2010/main" val="53819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Nitrogen Cycle</a:t>
            </a:r>
            <a:endParaRPr lang="en-US" dirty="0">
              <a:solidFill>
                <a:schemeClr val="accent1">
                  <a:tint val="83000"/>
                  <a:satMod val="150000"/>
                </a:schemeClr>
              </a:solidFill>
            </a:endParaRPr>
          </a:p>
        </p:txBody>
      </p:sp>
      <p:pic>
        <p:nvPicPr>
          <p:cNvPr id="36867" name="Content Placeholder 3" descr="mlbio10a0882.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600200"/>
            <a:ext cx="8382000" cy="5257800"/>
          </a:xfrm>
        </p:spPr>
      </p:pic>
    </p:spTree>
    <p:extLst>
      <p:ext uri="{BB962C8B-B14F-4D97-AF65-F5344CB8AC3E}">
        <p14:creationId xmlns:p14="http://schemas.microsoft.com/office/powerpoint/2010/main" val="974364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Phosphorus Cycle</a:t>
            </a:r>
            <a:endParaRPr lang="en-US" dirty="0">
              <a:solidFill>
                <a:schemeClr val="accent1">
                  <a:tint val="83000"/>
                  <a:satMod val="150000"/>
                </a:schemeClr>
              </a:solidFill>
            </a:endParaRPr>
          </a:p>
        </p:txBody>
      </p:sp>
      <p:sp>
        <p:nvSpPr>
          <p:cNvPr id="37891" name="Content Placeholder 2"/>
          <p:cNvSpPr>
            <a:spLocks noGrp="1"/>
          </p:cNvSpPr>
          <p:nvPr>
            <p:ph idx="1"/>
          </p:nvPr>
        </p:nvSpPr>
        <p:spPr>
          <a:xfrm>
            <a:off x="457200" y="1882775"/>
            <a:ext cx="8229600" cy="4572000"/>
          </a:xfrm>
        </p:spPr>
        <p:txBody>
          <a:bodyPr/>
          <a:lstStyle/>
          <a:p>
            <a:r>
              <a:rPr lang="en-US" smtClean="0"/>
              <a:t>Phosphorus is a major component of DNA and RNA as well.</a:t>
            </a:r>
          </a:p>
          <a:p>
            <a:endParaRPr lang="en-US" smtClean="0"/>
          </a:p>
          <a:p>
            <a:r>
              <a:rPr lang="en-US" smtClean="0"/>
              <a:t>The recycling and transfer of phosphorus is called the phosphorus cycle.</a:t>
            </a:r>
          </a:p>
        </p:txBody>
      </p:sp>
    </p:spTree>
    <p:extLst>
      <p:ext uri="{BB962C8B-B14F-4D97-AF65-F5344CB8AC3E}">
        <p14:creationId xmlns:p14="http://schemas.microsoft.com/office/powerpoint/2010/main" val="2655584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Phosphorus Cycle</a:t>
            </a:r>
            <a:endParaRPr lang="en-US" dirty="0">
              <a:solidFill>
                <a:schemeClr val="accent1">
                  <a:tint val="83000"/>
                  <a:satMod val="150000"/>
                </a:schemeClr>
              </a:solidFill>
            </a:endParaRPr>
          </a:p>
        </p:txBody>
      </p:sp>
      <p:pic>
        <p:nvPicPr>
          <p:cNvPr id="38915" name="Content Placeholder 3" descr="mlbio10a0883.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 y="1600200"/>
            <a:ext cx="8610600" cy="5257800"/>
          </a:xfrm>
        </p:spPr>
      </p:pic>
    </p:spTree>
    <p:extLst>
      <p:ext uri="{BB962C8B-B14F-4D97-AF65-F5344CB8AC3E}">
        <p14:creationId xmlns:p14="http://schemas.microsoft.com/office/powerpoint/2010/main" val="3958551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Nutrient Limitation</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a:bodyPr>
          <a:lstStyle/>
          <a:p>
            <a:pPr marL="448056" indent="-384048" fontAlgn="auto">
              <a:spcAft>
                <a:spcPts val="0"/>
              </a:spcAft>
              <a:buFont typeface="Wingdings 2"/>
              <a:buChar char=""/>
              <a:defRPr/>
            </a:pPr>
            <a:r>
              <a:rPr lang="en-US" dirty="0" smtClean="0"/>
              <a:t>These cycles are important to ecosystems because if sunlight is available in an ample amount the rate of growth and/or success of an ecosystem depends on nutrient limitation.</a:t>
            </a:r>
          </a:p>
          <a:p>
            <a:pPr marL="448056" indent="-384048" fontAlgn="auto">
              <a:spcAft>
                <a:spcPts val="0"/>
              </a:spcAft>
              <a:buFont typeface="Wingdings 2"/>
              <a:buChar char=""/>
              <a:defRPr/>
            </a:pPr>
            <a:endParaRPr lang="en-US" dirty="0" smtClean="0"/>
          </a:p>
          <a:p>
            <a:pPr marL="448056" indent="-384048" fontAlgn="auto">
              <a:spcAft>
                <a:spcPts val="0"/>
              </a:spcAft>
              <a:buFont typeface="Wingdings 2"/>
              <a:buChar char=""/>
              <a:defRPr/>
            </a:pPr>
            <a:r>
              <a:rPr lang="en-US" dirty="0" smtClean="0"/>
              <a:t>Basically the nutrient in the lowest amount is what determines the rate of productivity of the ecosystem.</a:t>
            </a:r>
            <a:endParaRPr lang="en-US" dirty="0"/>
          </a:p>
        </p:txBody>
      </p:sp>
    </p:spTree>
    <p:extLst>
      <p:ext uri="{BB962C8B-B14F-4D97-AF65-F5344CB8AC3E}">
        <p14:creationId xmlns:p14="http://schemas.microsoft.com/office/powerpoint/2010/main" val="634542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Nutrient Limitation</a:t>
            </a:r>
            <a:endParaRPr lang="en-US" dirty="0">
              <a:solidFill>
                <a:schemeClr val="accent1">
                  <a:tint val="83000"/>
                  <a:satMod val="150000"/>
                </a:schemeClr>
              </a:solidFill>
            </a:endParaRPr>
          </a:p>
        </p:txBody>
      </p:sp>
      <p:sp>
        <p:nvSpPr>
          <p:cNvPr id="40963" name="Content Placeholder 2"/>
          <p:cNvSpPr>
            <a:spLocks noGrp="1"/>
          </p:cNvSpPr>
          <p:nvPr>
            <p:ph idx="1"/>
          </p:nvPr>
        </p:nvSpPr>
        <p:spPr>
          <a:xfrm>
            <a:off x="457200" y="1882775"/>
            <a:ext cx="8229600" cy="4572000"/>
          </a:xfrm>
        </p:spPr>
        <p:txBody>
          <a:bodyPr/>
          <a:lstStyle/>
          <a:p>
            <a:r>
              <a:rPr lang="en-US" smtClean="0"/>
              <a:t>Nutrient depletion in soils is why farmers must fertilize.</a:t>
            </a:r>
          </a:p>
          <a:p>
            <a:endParaRPr lang="en-US" smtClean="0"/>
          </a:p>
          <a:p>
            <a:r>
              <a:rPr lang="en-US" smtClean="0"/>
              <a:t>These fertilizers often add extra carbon, nitrogen and phosphorus to the ecosystem (or field in this case). </a:t>
            </a:r>
          </a:p>
          <a:p>
            <a:endParaRPr lang="en-US" smtClean="0"/>
          </a:p>
        </p:txBody>
      </p:sp>
    </p:spTree>
    <p:extLst>
      <p:ext uri="{BB962C8B-B14F-4D97-AF65-F5344CB8AC3E}">
        <p14:creationId xmlns:p14="http://schemas.microsoft.com/office/powerpoint/2010/main" val="2227014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Nutrient Limitations</a:t>
            </a:r>
            <a:endParaRPr lang="en-US" dirty="0">
              <a:solidFill>
                <a:schemeClr val="accent1">
                  <a:tint val="83000"/>
                  <a:satMod val="150000"/>
                </a:schemeClr>
              </a:solidFill>
            </a:endParaRPr>
          </a:p>
        </p:txBody>
      </p:sp>
      <p:sp>
        <p:nvSpPr>
          <p:cNvPr id="41987" name="Content Placeholder 2"/>
          <p:cNvSpPr>
            <a:spLocks noGrp="1"/>
          </p:cNvSpPr>
          <p:nvPr>
            <p:ph idx="1"/>
          </p:nvPr>
        </p:nvSpPr>
        <p:spPr>
          <a:xfrm>
            <a:off x="457200" y="1882775"/>
            <a:ext cx="8229600" cy="4572000"/>
          </a:xfrm>
        </p:spPr>
        <p:txBody>
          <a:bodyPr/>
          <a:lstStyle/>
          <a:p>
            <a:r>
              <a:rPr lang="en-US" smtClean="0"/>
              <a:t>Aquatic ecosystem rely on the water cycle to add the primary nutrients to them to undergo growth.</a:t>
            </a:r>
          </a:p>
          <a:p>
            <a:endParaRPr lang="en-US" smtClean="0"/>
          </a:p>
          <a:p>
            <a:r>
              <a:rPr lang="en-US" smtClean="0"/>
              <a:t>Without the water water cycle much of the ecosystems could not survive….primarily for lack of water but as a secondary reaction nutrient limitation.</a:t>
            </a:r>
          </a:p>
        </p:txBody>
      </p:sp>
    </p:spTree>
    <p:extLst>
      <p:ext uri="{BB962C8B-B14F-4D97-AF65-F5344CB8AC3E}">
        <p14:creationId xmlns:p14="http://schemas.microsoft.com/office/powerpoint/2010/main" val="2556958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Matter and Energy in the Biosphere</a:t>
            </a:r>
            <a:endParaRPr lang="en-US" dirty="0">
              <a:solidFill>
                <a:schemeClr val="accent1">
                  <a:tint val="83000"/>
                  <a:satMod val="150000"/>
                </a:schemeClr>
              </a:solidFill>
            </a:endParaRPr>
          </a:p>
        </p:txBody>
      </p:sp>
      <p:sp>
        <p:nvSpPr>
          <p:cNvPr id="27651" name="Content Placeholder 2"/>
          <p:cNvSpPr>
            <a:spLocks noGrp="1"/>
          </p:cNvSpPr>
          <p:nvPr>
            <p:ph idx="1"/>
          </p:nvPr>
        </p:nvSpPr>
        <p:spPr>
          <a:xfrm>
            <a:off x="457200" y="1882775"/>
            <a:ext cx="8229600" cy="4572000"/>
          </a:xfrm>
        </p:spPr>
        <p:txBody>
          <a:bodyPr/>
          <a:lstStyle/>
          <a:p>
            <a:r>
              <a:rPr lang="en-US" smtClean="0"/>
              <a:t>The flow of energy through an ecosystem causes atoms of matter to be handed off through the food web and </a:t>
            </a:r>
          </a:p>
        </p:txBody>
      </p:sp>
      <p:pic>
        <p:nvPicPr>
          <p:cNvPr id="2765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657600"/>
            <a:ext cx="21288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505200"/>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8983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Biogeochemical Processes</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a:bodyPr>
          <a:lstStyle/>
          <a:p>
            <a:pPr marL="448056" indent="-384048" fontAlgn="auto">
              <a:spcAft>
                <a:spcPts val="0"/>
              </a:spcAft>
              <a:buFont typeface="Wingdings 2"/>
              <a:buChar char=""/>
              <a:defRPr/>
            </a:pPr>
            <a:r>
              <a:rPr lang="en-US" i="1" dirty="0" smtClean="0"/>
              <a:t>Biological Processes</a:t>
            </a:r>
            <a:r>
              <a:rPr lang="en-US" dirty="0" smtClean="0"/>
              <a:t> = any processes carried out by living things</a:t>
            </a:r>
          </a:p>
          <a:p>
            <a:pPr marL="448056" indent="-384048" fontAlgn="auto">
              <a:spcAft>
                <a:spcPts val="0"/>
              </a:spcAft>
              <a:buFont typeface="Wingdings 2"/>
              <a:buChar char=""/>
              <a:defRPr/>
            </a:pPr>
            <a:endParaRPr lang="en-US" dirty="0" smtClean="0"/>
          </a:p>
          <a:p>
            <a:pPr marL="448056" indent="-384048" fontAlgn="auto">
              <a:spcAft>
                <a:spcPts val="0"/>
              </a:spcAft>
              <a:buFont typeface="Wingdings 2"/>
              <a:buChar char=""/>
              <a:defRPr/>
            </a:pPr>
            <a:r>
              <a:rPr lang="en-US" i="1" dirty="0" smtClean="0"/>
              <a:t>Geological Processes</a:t>
            </a:r>
            <a:r>
              <a:rPr lang="en-US" dirty="0" smtClean="0"/>
              <a:t> = rock formation and movements on or below the Earth’s surface</a:t>
            </a:r>
          </a:p>
          <a:p>
            <a:pPr marL="448056" indent="-384048" fontAlgn="auto">
              <a:spcAft>
                <a:spcPts val="0"/>
              </a:spcAft>
              <a:buFont typeface="Wingdings 2"/>
              <a:buChar char=""/>
              <a:defRPr/>
            </a:pPr>
            <a:endParaRPr lang="en-US" i="1" dirty="0" smtClean="0"/>
          </a:p>
          <a:p>
            <a:pPr marL="448056" indent="-384048" fontAlgn="auto">
              <a:spcAft>
                <a:spcPts val="0"/>
              </a:spcAft>
              <a:buFont typeface="Wingdings 2"/>
              <a:buChar char=""/>
              <a:defRPr/>
            </a:pPr>
            <a:r>
              <a:rPr lang="en-US" i="1" dirty="0" smtClean="0"/>
              <a:t>Chemical and Physical Processes</a:t>
            </a:r>
            <a:r>
              <a:rPr lang="en-US" dirty="0" smtClean="0"/>
              <a:t> = Weather, wind and water movement</a:t>
            </a:r>
          </a:p>
          <a:p>
            <a:pPr marL="448056" indent="-384048" fontAlgn="auto">
              <a:spcAft>
                <a:spcPts val="0"/>
              </a:spcAft>
              <a:buFont typeface="Wingdings 2"/>
              <a:buChar char=""/>
              <a:defRPr/>
            </a:pPr>
            <a:endParaRPr lang="en-US" i="1" dirty="0" smtClean="0"/>
          </a:p>
          <a:p>
            <a:pPr marL="448056" indent="-384048" fontAlgn="auto">
              <a:spcAft>
                <a:spcPts val="0"/>
              </a:spcAft>
              <a:buFont typeface="Wingdings 2"/>
              <a:buChar char=""/>
              <a:defRPr/>
            </a:pPr>
            <a:r>
              <a:rPr lang="en-US" i="1" dirty="0" smtClean="0"/>
              <a:t>Human Activity</a:t>
            </a:r>
            <a:r>
              <a:rPr lang="en-US" dirty="0" smtClean="0"/>
              <a:t> = Burning fossil fuels, mining, farming and deforestation among many others.</a:t>
            </a:r>
            <a:endParaRPr lang="en-US" i="1" dirty="0" smtClean="0"/>
          </a:p>
          <a:p>
            <a:pPr marL="448056" indent="-384048" fontAlgn="auto">
              <a:spcAft>
                <a:spcPts val="0"/>
              </a:spcAft>
              <a:buFont typeface="Wingdings 2"/>
              <a:buNone/>
              <a:defRPr/>
            </a:pPr>
            <a:endParaRPr lang="en-US" i="1" dirty="0" smtClean="0"/>
          </a:p>
        </p:txBody>
      </p:sp>
    </p:spTree>
    <p:extLst>
      <p:ext uri="{BB962C8B-B14F-4D97-AF65-F5344CB8AC3E}">
        <p14:creationId xmlns:p14="http://schemas.microsoft.com/office/powerpoint/2010/main" val="4047605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The Water Cycle</a:t>
            </a:r>
            <a:endParaRPr lang="en-US" dirty="0">
              <a:solidFill>
                <a:schemeClr val="accent1">
                  <a:tint val="83000"/>
                  <a:satMod val="150000"/>
                </a:schemeClr>
              </a:solidFill>
            </a:endParaRPr>
          </a:p>
        </p:txBody>
      </p:sp>
      <p:sp>
        <p:nvSpPr>
          <p:cNvPr id="29699" name="Content Placeholder 2"/>
          <p:cNvSpPr>
            <a:spLocks noGrp="1"/>
          </p:cNvSpPr>
          <p:nvPr>
            <p:ph idx="1"/>
          </p:nvPr>
        </p:nvSpPr>
        <p:spPr>
          <a:xfrm>
            <a:off x="457200" y="1882775"/>
            <a:ext cx="8229600" cy="4572000"/>
          </a:xfrm>
        </p:spPr>
        <p:txBody>
          <a:bodyPr/>
          <a:lstStyle/>
          <a:p>
            <a:r>
              <a:rPr lang="en-US" smtClean="0"/>
              <a:t>Movement of water outside and inside living organisms from the atmosphere to the oceans to land.</a:t>
            </a:r>
          </a:p>
        </p:txBody>
      </p:sp>
      <p:pic>
        <p:nvPicPr>
          <p:cNvPr id="2970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0480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084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The Water Cycle</a:t>
            </a:r>
            <a:endParaRPr lang="en-US" dirty="0">
              <a:solidFill>
                <a:schemeClr val="accent1">
                  <a:tint val="83000"/>
                  <a:satMod val="150000"/>
                </a:schemeClr>
              </a:solidFill>
            </a:endParaRPr>
          </a:p>
        </p:txBody>
      </p:sp>
      <p:pic>
        <p:nvPicPr>
          <p:cNvPr id="30723" name="Content Placeholder 4" descr="mlbio10a0880.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524000"/>
            <a:ext cx="8534400" cy="5334000"/>
          </a:xfrm>
        </p:spPr>
      </p:pic>
    </p:spTree>
    <p:extLst>
      <p:ext uri="{BB962C8B-B14F-4D97-AF65-F5344CB8AC3E}">
        <p14:creationId xmlns:p14="http://schemas.microsoft.com/office/powerpoint/2010/main" val="2179223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Nutrient Cycles</a:t>
            </a:r>
            <a:endParaRPr lang="en-US" dirty="0">
              <a:solidFill>
                <a:schemeClr val="accent1">
                  <a:tint val="83000"/>
                  <a:satMod val="150000"/>
                </a:schemeClr>
              </a:solidFill>
            </a:endParaRPr>
          </a:p>
        </p:txBody>
      </p:sp>
      <p:sp>
        <p:nvSpPr>
          <p:cNvPr id="31747" name="Content Placeholder 2"/>
          <p:cNvSpPr>
            <a:spLocks noGrp="1"/>
          </p:cNvSpPr>
          <p:nvPr>
            <p:ph idx="1"/>
          </p:nvPr>
        </p:nvSpPr>
        <p:spPr>
          <a:xfrm>
            <a:off x="457200" y="1882775"/>
            <a:ext cx="8229600" cy="4572000"/>
          </a:xfrm>
        </p:spPr>
        <p:txBody>
          <a:bodyPr/>
          <a:lstStyle/>
          <a:p>
            <a:r>
              <a:rPr lang="en-US" b="1" i="1" smtClean="0"/>
              <a:t>Nutrients</a:t>
            </a:r>
            <a:r>
              <a:rPr lang="en-US" smtClean="0"/>
              <a:t> are the chemical substances that organisms need to sustain life.</a:t>
            </a:r>
          </a:p>
          <a:p>
            <a:endParaRPr lang="en-US" b="1" i="1" smtClean="0"/>
          </a:p>
          <a:p>
            <a:r>
              <a:rPr lang="en-US" smtClean="0"/>
              <a:t>The three primary chemicals for living things are carbon, nitrogen and phosphorus.</a:t>
            </a:r>
          </a:p>
        </p:txBody>
      </p:sp>
    </p:spTree>
    <p:extLst>
      <p:ext uri="{BB962C8B-B14F-4D97-AF65-F5344CB8AC3E}">
        <p14:creationId xmlns:p14="http://schemas.microsoft.com/office/powerpoint/2010/main" val="3622445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Carbon Cycle</a:t>
            </a:r>
            <a:endParaRPr lang="en-US" dirty="0">
              <a:solidFill>
                <a:schemeClr val="accent1">
                  <a:tint val="83000"/>
                  <a:satMod val="150000"/>
                </a:schemeClr>
              </a:solidFill>
            </a:endParaRPr>
          </a:p>
        </p:txBody>
      </p:sp>
      <p:sp>
        <p:nvSpPr>
          <p:cNvPr id="32771" name="Content Placeholder 2"/>
          <p:cNvSpPr>
            <a:spLocks noGrp="1"/>
          </p:cNvSpPr>
          <p:nvPr>
            <p:ph idx="1"/>
          </p:nvPr>
        </p:nvSpPr>
        <p:spPr>
          <a:xfrm>
            <a:off x="457200" y="1882775"/>
            <a:ext cx="8229600" cy="4572000"/>
          </a:xfrm>
        </p:spPr>
        <p:txBody>
          <a:bodyPr/>
          <a:lstStyle/>
          <a:p>
            <a:r>
              <a:rPr lang="en-US" smtClean="0"/>
              <a:t>Carbon is the most prominent element in all living things.</a:t>
            </a:r>
          </a:p>
          <a:p>
            <a:endParaRPr lang="en-US" smtClean="0"/>
          </a:p>
          <a:p>
            <a:r>
              <a:rPr lang="en-US" smtClean="0"/>
              <a:t>It is transferred between nonliving and living things in a process called the carbon cycle.</a:t>
            </a:r>
          </a:p>
        </p:txBody>
      </p:sp>
    </p:spTree>
    <p:extLst>
      <p:ext uri="{BB962C8B-B14F-4D97-AF65-F5344CB8AC3E}">
        <p14:creationId xmlns:p14="http://schemas.microsoft.com/office/powerpoint/2010/main" val="2276834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Carbon Cycle</a:t>
            </a:r>
            <a:endParaRPr lang="en-US" dirty="0">
              <a:solidFill>
                <a:schemeClr val="accent1">
                  <a:tint val="83000"/>
                  <a:satMod val="150000"/>
                </a:schemeClr>
              </a:solidFill>
            </a:endParaRPr>
          </a:p>
        </p:txBody>
      </p:sp>
      <p:pic>
        <p:nvPicPr>
          <p:cNvPr id="33795" name="Content Placeholder 3" descr="mlbio10a0881.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447800"/>
            <a:ext cx="8382000" cy="5410200"/>
          </a:xfrm>
        </p:spPr>
      </p:pic>
    </p:spTree>
    <p:extLst>
      <p:ext uri="{BB962C8B-B14F-4D97-AF65-F5344CB8AC3E}">
        <p14:creationId xmlns:p14="http://schemas.microsoft.com/office/powerpoint/2010/main" val="813679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Carbon Cycle</a:t>
            </a:r>
            <a:endParaRPr lang="en-US" dirty="0">
              <a:solidFill>
                <a:schemeClr val="accent1">
                  <a:tint val="83000"/>
                  <a:satMod val="150000"/>
                </a:schemeClr>
              </a:solidFill>
            </a:endParaRPr>
          </a:p>
        </p:txBody>
      </p:sp>
      <p:sp>
        <p:nvSpPr>
          <p:cNvPr id="34819" name="Content Placeholder 2"/>
          <p:cNvSpPr>
            <a:spLocks noGrp="1"/>
          </p:cNvSpPr>
          <p:nvPr>
            <p:ph idx="1"/>
          </p:nvPr>
        </p:nvSpPr>
        <p:spPr>
          <a:xfrm>
            <a:off x="457200" y="1882775"/>
            <a:ext cx="8229600" cy="4572000"/>
          </a:xfrm>
        </p:spPr>
        <p:txBody>
          <a:bodyPr/>
          <a:lstStyle/>
          <a:p>
            <a:r>
              <a:rPr lang="en-US" smtClean="0">
                <a:hlinkClick r:id="rId2"/>
              </a:rPr>
              <a:t>http://www.youtube.com/watch?v=U3SZKJVKRxQ&amp;feature=related</a:t>
            </a:r>
            <a:endParaRPr lang="en-US" smtClean="0"/>
          </a:p>
          <a:p>
            <a:endParaRPr lang="en-US" smtClean="0"/>
          </a:p>
          <a:p>
            <a:r>
              <a:rPr lang="en-US" smtClean="0"/>
              <a:t>Carbon Cycle Cartoon </a:t>
            </a:r>
          </a:p>
          <a:p>
            <a:endParaRPr lang="en-US" smtClean="0"/>
          </a:p>
          <a:p>
            <a:r>
              <a:rPr lang="en-US" smtClean="0"/>
              <a:t>By: champions4change</a:t>
            </a:r>
          </a:p>
          <a:p>
            <a:endParaRPr lang="en-US" smtClean="0"/>
          </a:p>
          <a:p>
            <a:r>
              <a:rPr lang="en-US" smtClean="0"/>
              <a:t>On: Youtube</a:t>
            </a:r>
          </a:p>
        </p:txBody>
      </p:sp>
    </p:spTree>
    <p:extLst>
      <p:ext uri="{BB962C8B-B14F-4D97-AF65-F5344CB8AC3E}">
        <p14:creationId xmlns:p14="http://schemas.microsoft.com/office/powerpoint/2010/main" val="3324548678"/>
      </p:ext>
    </p:extLst>
  </p:cSld>
  <p:clrMapOvr>
    <a:masterClrMapping/>
  </p:clrMapOvr>
</p:sld>
</file>

<file path=ppt/theme/theme1.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TC101972873[[fn=Summer]]</Template>
  <TotalTime>1</TotalTime>
  <Words>399</Words>
  <Application>Microsoft Office PowerPoint</Application>
  <PresentationFormat>On-screen Show (4:3)</PresentationFormat>
  <Paragraphs>54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Summer</vt:lpstr>
      <vt:lpstr>The Biosphere</vt:lpstr>
      <vt:lpstr>Matter and Energy in the Biosphere</vt:lpstr>
      <vt:lpstr>Biogeochemical Processes</vt:lpstr>
      <vt:lpstr>The Water Cycle</vt:lpstr>
      <vt:lpstr>The Water Cycle</vt:lpstr>
      <vt:lpstr>Nutrient Cycles</vt:lpstr>
      <vt:lpstr>Carbon Cycle</vt:lpstr>
      <vt:lpstr>Carbon Cycle</vt:lpstr>
      <vt:lpstr>Carbon Cycle</vt:lpstr>
      <vt:lpstr>Nitrogen Cycle</vt:lpstr>
      <vt:lpstr>Nitrogen Cycle</vt:lpstr>
      <vt:lpstr>Phosphorus Cycle</vt:lpstr>
      <vt:lpstr>Phosphorus Cycle</vt:lpstr>
      <vt:lpstr>Nutrient Limitation</vt:lpstr>
      <vt:lpstr>Nutrient Limitation</vt:lpstr>
      <vt:lpstr>Nutrient Limitations</vt:lpstr>
    </vt:vector>
  </TitlesOfParts>
  <Company>GNASD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Biosphere</dc:title>
  <dc:creator>prushinskid</dc:creator>
  <cp:lastModifiedBy>prushinskid</cp:lastModifiedBy>
  <cp:revision>1</cp:revision>
  <dcterms:created xsi:type="dcterms:W3CDTF">2012-04-11T12:25:42Z</dcterms:created>
  <dcterms:modified xsi:type="dcterms:W3CDTF">2012-04-11T12:27:10Z</dcterms:modified>
</cp:coreProperties>
</file>